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410291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70" d="100"/>
          <a:sy n="70" d="100"/>
        </p:scale>
        <p:origin x="1650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6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3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9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6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03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2" indent="0">
              <a:buNone/>
              <a:defRPr sz="1800" b="1"/>
            </a:lvl3pPr>
            <a:lvl4pPr marL="1371633" indent="0">
              <a:buNone/>
              <a:defRPr sz="1600" b="1"/>
            </a:lvl4pPr>
            <a:lvl5pPr marL="1828844" indent="0">
              <a:buNone/>
              <a:defRPr sz="1600" b="1"/>
            </a:lvl5pPr>
            <a:lvl6pPr marL="2286055" indent="0">
              <a:buNone/>
              <a:defRPr sz="1600" b="1"/>
            </a:lvl6pPr>
            <a:lvl7pPr marL="2743266" indent="0">
              <a:buNone/>
              <a:defRPr sz="1600" b="1"/>
            </a:lvl7pPr>
            <a:lvl8pPr marL="3200476" indent="0">
              <a:buNone/>
              <a:defRPr sz="1600" b="1"/>
            </a:lvl8pPr>
            <a:lvl9pPr marL="365768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2" indent="0">
              <a:buNone/>
              <a:defRPr sz="1800" b="1"/>
            </a:lvl3pPr>
            <a:lvl4pPr marL="1371633" indent="0">
              <a:buNone/>
              <a:defRPr sz="1600" b="1"/>
            </a:lvl4pPr>
            <a:lvl5pPr marL="1828844" indent="0">
              <a:buNone/>
              <a:defRPr sz="1600" b="1"/>
            </a:lvl5pPr>
            <a:lvl6pPr marL="2286055" indent="0">
              <a:buNone/>
              <a:defRPr sz="1600" b="1"/>
            </a:lvl6pPr>
            <a:lvl7pPr marL="2743266" indent="0">
              <a:buNone/>
              <a:defRPr sz="1600" b="1"/>
            </a:lvl7pPr>
            <a:lvl8pPr marL="3200476" indent="0">
              <a:buNone/>
              <a:defRPr sz="1600" b="1"/>
            </a:lvl8pPr>
            <a:lvl9pPr marL="365768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5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8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8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64068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11" indent="0">
              <a:buNone/>
              <a:defRPr sz="1200"/>
            </a:lvl2pPr>
            <a:lvl3pPr marL="914422" indent="0">
              <a:buNone/>
              <a:defRPr sz="1000"/>
            </a:lvl3pPr>
            <a:lvl4pPr marL="1371633" indent="0">
              <a:buNone/>
              <a:defRPr sz="900"/>
            </a:lvl4pPr>
            <a:lvl5pPr marL="1828844" indent="0">
              <a:buNone/>
              <a:defRPr sz="900"/>
            </a:lvl5pPr>
            <a:lvl6pPr marL="2286055" indent="0">
              <a:buNone/>
              <a:defRPr sz="900"/>
            </a:lvl6pPr>
            <a:lvl7pPr marL="2743266" indent="0">
              <a:buNone/>
              <a:defRPr sz="900"/>
            </a:lvl7pPr>
            <a:lvl8pPr marL="3200476" indent="0">
              <a:buNone/>
              <a:defRPr sz="900"/>
            </a:lvl8pPr>
            <a:lvl9pPr marL="365768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5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2" indent="0">
              <a:buNone/>
              <a:defRPr sz="2400"/>
            </a:lvl3pPr>
            <a:lvl4pPr marL="1371633" indent="0">
              <a:buNone/>
              <a:defRPr sz="2000"/>
            </a:lvl4pPr>
            <a:lvl5pPr marL="1828844" indent="0">
              <a:buNone/>
              <a:defRPr sz="2000"/>
            </a:lvl5pPr>
            <a:lvl6pPr marL="2286055" indent="0">
              <a:buNone/>
              <a:defRPr sz="2000"/>
            </a:lvl6pPr>
            <a:lvl7pPr marL="2743266" indent="0">
              <a:buNone/>
              <a:defRPr sz="2000"/>
            </a:lvl7pPr>
            <a:lvl8pPr marL="3200476" indent="0">
              <a:buNone/>
              <a:defRPr sz="2000"/>
            </a:lvl8pPr>
            <a:lvl9pPr marL="365768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11" indent="0">
              <a:buNone/>
              <a:defRPr sz="1200"/>
            </a:lvl2pPr>
            <a:lvl3pPr marL="914422" indent="0">
              <a:buNone/>
              <a:defRPr sz="1000"/>
            </a:lvl3pPr>
            <a:lvl4pPr marL="1371633" indent="0">
              <a:buNone/>
              <a:defRPr sz="900"/>
            </a:lvl4pPr>
            <a:lvl5pPr marL="1828844" indent="0">
              <a:buNone/>
              <a:defRPr sz="900"/>
            </a:lvl5pPr>
            <a:lvl6pPr marL="2286055" indent="0">
              <a:buNone/>
              <a:defRPr sz="900"/>
            </a:lvl6pPr>
            <a:lvl7pPr marL="2743266" indent="0">
              <a:buNone/>
              <a:defRPr sz="900"/>
            </a:lvl7pPr>
            <a:lvl8pPr marL="3200476" indent="0">
              <a:buNone/>
              <a:defRPr sz="900"/>
            </a:lvl8pPr>
            <a:lvl9pPr marL="365768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5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5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518FB-4455-4275-B89E-416A288487E5}" type="datetimeFigureOut">
              <a:rPr lang="en-US" smtClean="0"/>
              <a:t>8/26/2016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5"/>
            <a:ext cx="21717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5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C14CE-561A-40FD-86B2-F77A200DC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5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22" rtl="0" eaLnBrk="1" latinLnBrk="0" hangingPunct="1"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9" indent="-342909" algn="l" defTabSz="91442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8" indent="-285756" algn="l" defTabSz="91442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7" indent="-228605" algn="l" defTabSz="91442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9" indent="-228605" algn="l" defTabSz="91442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9" indent="-228605" algn="l" defTabSz="91442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0" indent="-228605" algn="l" defTabSz="91442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1" indent="-228605" algn="l" defTabSz="91442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2" indent="-228605" algn="l" defTabSz="91442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3" indent="-228605" algn="l" defTabSz="91442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2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3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4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5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6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76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87" algn="l" defTabSz="91442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" name="Straight Arrow Connector 137"/>
          <p:cNvCxnSpPr>
            <a:stCxn id="102" idx="1"/>
            <a:endCxn id="130" idx="0"/>
          </p:cNvCxnSpPr>
          <p:nvPr/>
        </p:nvCxnSpPr>
        <p:spPr>
          <a:xfrm>
            <a:off x="3534599" y="6608870"/>
            <a:ext cx="11018" cy="6328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72" idx="0"/>
            <a:endCxn id="88" idx="0"/>
          </p:cNvCxnSpPr>
          <p:nvPr/>
        </p:nvCxnSpPr>
        <p:spPr>
          <a:xfrm>
            <a:off x="5341631" y="5944050"/>
            <a:ext cx="3981" cy="13634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284" idx="0"/>
            <a:endCxn id="109" idx="0"/>
          </p:cNvCxnSpPr>
          <p:nvPr/>
        </p:nvCxnSpPr>
        <p:spPr>
          <a:xfrm flipH="1">
            <a:off x="3489266" y="3866291"/>
            <a:ext cx="961842" cy="12203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6" idx="0"/>
            <a:endCxn id="59" idx="1"/>
          </p:cNvCxnSpPr>
          <p:nvPr/>
        </p:nvCxnSpPr>
        <p:spPr>
          <a:xfrm>
            <a:off x="3512640" y="2167824"/>
            <a:ext cx="57788" cy="8655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957220" y="1295400"/>
            <a:ext cx="5180" cy="716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89375" y="1295400"/>
            <a:ext cx="0" cy="716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71" idx="0"/>
            <a:endCxn id="102" idx="1"/>
          </p:cNvCxnSpPr>
          <p:nvPr/>
        </p:nvCxnSpPr>
        <p:spPr>
          <a:xfrm>
            <a:off x="3515505" y="5944049"/>
            <a:ext cx="19095" cy="6648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Flowchart: Manual Operation 170"/>
          <p:cNvSpPr/>
          <p:nvPr/>
        </p:nvSpPr>
        <p:spPr>
          <a:xfrm>
            <a:off x="2905903" y="5944048"/>
            <a:ext cx="1219200" cy="514788"/>
          </a:xfrm>
          <a:prstGeom prst="flowChartManualOperation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Review and Clear SF44s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4" name="Straight Arrow Connector 63"/>
          <p:cNvCxnSpPr>
            <a:stCxn id="70" idx="0"/>
            <a:endCxn id="106" idx="0"/>
          </p:cNvCxnSpPr>
          <p:nvPr/>
        </p:nvCxnSpPr>
        <p:spPr>
          <a:xfrm flipH="1">
            <a:off x="3512641" y="1355600"/>
            <a:ext cx="10367" cy="8122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endCxn id="202" idx="1"/>
          </p:cNvCxnSpPr>
          <p:nvPr/>
        </p:nvCxnSpPr>
        <p:spPr>
          <a:xfrm>
            <a:off x="4856887" y="4217171"/>
            <a:ext cx="898309" cy="7981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59" idx="4"/>
            <a:endCxn id="283" idx="0"/>
          </p:cNvCxnSpPr>
          <p:nvPr/>
        </p:nvCxnSpPr>
        <p:spPr>
          <a:xfrm>
            <a:off x="3570428" y="3581400"/>
            <a:ext cx="2661724" cy="2848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172" idx="1"/>
            <a:endCxn id="171" idx="3"/>
          </p:cNvCxnSpPr>
          <p:nvPr/>
        </p:nvCxnSpPr>
        <p:spPr>
          <a:xfrm flipH="1" flipV="1">
            <a:off x="4003183" y="6201444"/>
            <a:ext cx="850766" cy="156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00" idx="0"/>
            <a:endCxn id="172" idx="0"/>
          </p:cNvCxnSpPr>
          <p:nvPr/>
        </p:nvCxnSpPr>
        <p:spPr>
          <a:xfrm flipH="1">
            <a:off x="5341631" y="4726076"/>
            <a:ext cx="928085" cy="12179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7" idx="0"/>
            <a:endCxn id="82" idx="1"/>
          </p:cNvCxnSpPr>
          <p:nvPr/>
        </p:nvCxnSpPr>
        <p:spPr>
          <a:xfrm>
            <a:off x="5345610" y="1371600"/>
            <a:ext cx="7440" cy="7962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104" idx="0"/>
            <a:endCxn id="283" idx="0"/>
          </p:cNvCxnSpPr>
          <p:nvPr/>
        </p:nvCxnSpPr>
        <p:spPr>
          <a:xfrm>
            <a:off x="5289863" y="3017582"/>
            <a:ext cx="942289" cy="8487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28602" y="572712"/>
            <a:ext cx="932155" cy="722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50" b="1" dirty="0">
                <a:solidFill>
                  <a:prstClr val="black"/>
                </a:solidFill>
                <a:latin typeface="Calibri"/>
              </a:rPr>
              <a:t>Property Book Officer</a:t>
            </a:r>
            <a:endParaRPr lang="en-US" sz="115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572712"/>
            <a:ext cx="933450" cy="722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50" b="1" dirty="0">
                <a:solidFill>
                  <a:prstClr val="black"/>
                </a:solidFill>
                <a:latin typeface="Calibri"/>
              </a:rPr>
              <a:t>Commander</a:t>
            </a:r>
            <a:endParaRPr lang="en-US" sz="115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2" y="572712"/>
            <a:ext cx="974139" cy="722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50" b="1" dirty="0">
                <a:solidFill>
                  <a:prstClr val="black"/>
                </a:solidFill>
                <a:latin typeface="Calibri"/>
              </a:rPr>
              <a:t>Resource Manager (RM)</a:t>
            </a:r>
            <a:endParaRPr lang="en-US" sz="115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5067" y="572712"/>
            <a:ext cx="937335" cy="722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50" b="1" dirty="0">
                <a:solidFill>
                  <a:prstClr val="black"/>
                </a:solidFill>
                <a:latin typeface="Calibri"/>
              </a:rPr>
              <a:t>Disbursing Agent (DA)</a:t>
            </a:r>
            <a:endParaRPr lang="en-US" sz="115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7220" y="572712"/>
            <a:ext cx="938630" cy="722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50" b="1" dirty="0">
                <a:solidFill>
                  <a:prstClr val="black"/>
                </a:solidFill>
                <a:latin typeface="Calibri"/>
              </a:rPr>
              <a:t>Paying Agent (PA)</a:t>
            </a:r>
            <a:endParaRPr lang="en-US" sz="115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95850" y="572712"/>
            <a:ext cx="914400" cy="722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50" b="1" dirty="0">
                <a:solidFill>
                  <a:prstClr val="black"/>
                </a:solidFill>
                <a:latin typeface="Calibri"/>
              </a:rPr>
              <a:t>Contracting Officer (KO)</a:t>
            </a:r>
            <a:endParaRPr lang="en-US" sz="115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10250" y="572712"/>
            <a:ext cx="914400" cy="722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50" b="1" dirty="0">
                <a:solidFill>
                  <a:prstClr val="black"/>
                </a:solidFill>
                <a:latin typeface="Calibri"/>
              </a:rPr>
              <a:t>Field   Ordering Officer</a:t>
            </a:r>
            <a:endParaRPr lang="en-US" sz="115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" y="115512"/>
            <a:ext cx="6496050" cy="4572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3in1 Tool SF44 Business Process Flows</a:t>
            </a:r>
            <a:endParaRPr lang="en-US" sz="18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" y="1295400"/>
            <a:ext cx="0" cy="716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143002" y="1285147"/>
            <a:ext cx="17755" cy="716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057400" y="1295400"/>
            <a:ext cx="0" cy="716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705600" y="1295402"/>
            <a:ext cx="0" cy="718149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025065" y="1295400"/>
            <a:ext cx="6474" cy="716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821530" y="1295400"/>
            <a:ext cx="0" cy="716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Date Placeholder 136"/>
          <p:cNvSpPr>
            <a:spLocks noGrp="1"/>
          </p:cNvSpPr>
          <p:nvPr>
            <p:ph type="dt" sz="half" idx="10"/>
          </p:nvPr>
        </p:nvSpPr>
        <p:spPr>
          <a:xfrm>
            <a:off x="5759125" y="8580969"/>
            <a:ext cx="965526" cy="486833"/>
          </a:xfrm>
        </p:spPr>
        <p:txBody>
          <a:bodyPr/>
          <a:lstStyle/>
          <a:p>
            <a:pPr algn="ctr" defTabSz="914422"/>
            <a:fld id="{D4D1AD0D-BD68-402A-A741-C87C94F64627}" type="datetime1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 algn="ctr" defTabSz="914422"/>
              <a:t>8/26/2016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0" name="Oval 69"/>
          <p:cNvSpPr/>
          <p:nvPr/>
        </p:nvSpPr>
        <p:spPr>
          <a:xfrm>
            <a:off x="3083613" y="1355600"/>
            <a:ext cx="878789" cy="58486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Appoint PA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4908897" y="1371600"/>
            <a:ext cx="873428" cy="5680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Appoint FOO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Flowchart: Data 58"/>
          <p:cNvSpPr/>
          <p:nvPr/>
        </p:nvSpPr>
        <p:spPr>
          <a:xfrm>
            <a:off x="2832887" y="3033365"/>
            <a:ext cx="1475080" cy="548036"/>
          </a:xfrm>
          <a:prstGeom prst="flowChartInputOutput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Cash Advance in DDS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Flowchart: Data 101"/>
          <p:cNvSpPr/>
          <p:nvPr/>
        </p:nvSpPr>
        <p:spPr>
          <a:xfrm>
            <a:off x="2667001" y="6608869"/>
            <a:ext cx="1735197" cy="481046"/>
          </a:xfrm>
          <a:prstGeom prst="flowChartInputOutput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Record &amp; Process voucher/cash ops 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Flowchart: Document 129"/>
          <p:cNvSpPr/>
          <p:nvPr/>
        </p:nvSpPr>
        <p:spPr>
          <a:xfrm>
            <a:off x="3040944" y="7241721"/>
            <a:ext cx="1009344" cy="613377"/>
          </a:xfrm>
          <a:prstGeom prst="flowChartDocument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Generate Clearance Letter for PA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99" name="Group 198"/>
          <p:cNvGrpSpPr/>
          <p:nvPr/>
        </p:nvGrpSpPr>
        <p:grpSpPr>
          <a:xfrm>
            <a:off x="5755197" y="4726078"/>
            <a:ext cx="953913" cy="507453"/>
            <a:chOff x="3321007" y="6888430"/>
            <a:chExt cx="953913" cy="593631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00" name="Flowchart: Document 199"/>
            <p:cNvSpPr/>
            <p:nvPr/>
          </p:nvSpPr>
          <p:spPr>
            <a:xfrm>
              <a:off x="3396131" y="6888430"/>
              <a:ext cx="878789" cy="507452"/>
            </a:xfrm>
            <a:prstGeom prst="flowChartDocument">
              <a:avLst/>
            </a:prstGeom>
            <a:grpFill/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Physical Document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1" name="Flowchart: Document 200"/>
            <p:cNvSpPr/>
            <p:nvPr/>
          </p:nvSpPr>
          <p:spPr>
            <a:xfrm>
              <a:off x="3361661" y="6929357"/>
              <a:ext cx="878789" cy="525387"/>
            </a:xfrm>
            <a:prstGeom prst="flowChartDocument">
              <a:avLst/>
            </a:prstGeom>
            <a:grpFill/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Physical Document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2" name="Flowchart: Document 201"/>
            <p:cNvSpPr/>
            <p:nvPr/>
          </p:nvSpPr>
          <p:spPr>
            <a:xfrm>
              <a:off x="3321007" y="6971575"/>
              <a:ext cx="878789" cy="510486"/>
            </a:xfrm>
            <a:prstGeom prst="flowChartDocument">
              <a:avLst/>
            </a:prstGeom>
            <a:grpFill/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Upload SF44s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83" name="Flowchart: Manual Operation 282"/>
          <p:cNvSpPr/>
          <p:nvPr/>
        </p:nvSpPr>
        <p:spPr>
          <a:xfrm>
            <a:off x="5638800" y="3866293"/>
            <a:ext cx="1186702" cy="691416"/>
          </a:xfrm>
          <a:prstGeom prst="flowChartManualOperation">
            <a:avLst/>
          </a:prstGeom>
          <a:solidFill>
            <a:schemeClr val="accent1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Initiate Field Purchases using SF44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4" name="Flowchart: Manual Operation 283"/>
          <p:cNvSpPr/>
          <p:nvPr/>
        </p:nvSpPr>
        <p:spPr>
          <a:xfrm>
            <a:off x="3857758" y="3866292"/>
            <a:ext cx="1186702" cy="701756"/>
          </a:xfrm>
          <a:prstGeom prst="flowChartManualOperation">
            <a:avLst/>
          </a:prstGeom>
          <a:solidFill>
            <a:schemeClr val="accent1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Pay for Field Purchases using SF44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062592" y="1395115"/>
            <a:ext cx="228600" cy="172310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1</a:t>
            </a:r>
            <a:endParaRPr lang="en-US" sz="14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72" name="Flowchart: Manual Operation 171"/>
          <p:cNvSpPr/>
          <p:nvPr/>
        </p:nvSpPr>
        <p:spPr>
          <a:xfrm>
            <a:off x="4732029" y="5944049"/>
            <a:ext cx="1219200" cy="545989"/>
          </a:xfrm>
          <a:prstGeom prst="flowChartManualOperation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Review and Clear SF44s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76" name="Group 175"/>
          <p:cNvGrpSpPr/>
          <p:nvPr/>
        </p:nvGrpSpPr>
        <p:grpSpPr>
          <a:xfrm>
            <a:off x="1143000" y="8120387"/>
            <a:ext cx="1649996" cy="922387"/>
            <a:chOff x="1143000" y="8120390"/>
            <a:chExt cx="1649996" cy="922387"/>
          </a:xfrm>
        </p:grpSpPr>
        <p:sp>
          <p:nvSpPr>
            <p:cNvPr id="177" name="Rectangle 176"/>
            <p:cNvSpPr/>
            <p:nvPr/>
          </p:nvSpPr>
          <p:spPr>
            <a:xfrm>
              <a:off x="1143000" y="8120390"/>
              <a:ext cx="1524000" cy="90623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 cmpd="thickThin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1600200" y="8592979"/>
              <a:ext cx="119279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22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3in1 </a:t>
              </a:r>
              <a:r>
                <a:rPr lang="en-US" sz="1000" b="1" dirty="0" smtClean="0">
                  <a:solidFill>
                    <a:prstClr val="black"/>
                  </a:solidFill>
                  <a:latin typeface="Calibri"/>
                </a:rPr>
                <a:t>Website</a:t>
              </a:r>
              <a:endParaRPr lang="en-US" sz="10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9" name="Oval 178"/>
            <p:cNvSpPr/>
            <p:nvPr/>
          </p:nvSpPr>
          <p:spPr>
            <a:xfrm>
              <a:off x="1201445" y="8795480"/>
              <a:ext cx="246355" cy="19612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0" name="Oval 179"/>
            <p:cNvSpPr/>
            <p:nvPr/>
          </p:nvSpPr>
          <p:spPr>
            <a:xfrm>
              <a:off x="1201445" y="8610600"/>
              <a:ext cx="246355" cy="1961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endParaRPr lang="en-US" sz="9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1600200" y="8796556"/>
              <a:ext cx="84017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22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3in1 </a:t>
              </a:r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Device</a:t>
              </a:r>
              <a:endParaRPr lang="en-US" sz="10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1143000" y="8120390"/>
              <a:ext cx="6727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22"/>
              <a:r>
                <a:rPr lang="en-US" sz="1100" b="1" u="sng" dirty="0">
                  <a:solidFill>
                    <a:prstClr val="black"/>
                  </a:solidFill>
                  <a:latin typeface="Calibri"/>
                </a:rPr>
                <a:t>Legend</a:t>
              </a:r>
              <a:endParaRPr lang="en-US" sz="1100" b="1" u="sng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1600200" y="8382000"/>
              <a:ext cx="119279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22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Not automated</a:t>
              </a:r>
              <a:endParaRPr lang="en-US" sz="10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84" name="Oval 183"/>
            <p:cNvSpPr/>
            <p:nvPr/>
          </p:nvSpPr>
          <p:spPr>
            <a:xfrm>
              <a:off x="1201445" y="8414480"/>
              <a:ext cx="246355" cy="196120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endParaRPr lang="en-US" sz="9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94" name="Flowchart: Terminator 93"/>
          <p:cNvSpPr/>
          <p:nvPr/>
        </p:nvSpPr>
        <p:spPr>
          <a:xfrm>
            <a:off x="3040946" y="7946407"/>
            <a:ext cx="896645" cy="583888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Transmit </a:t>
            </a:r>
            <a:r>
              <a:rPr lang="en-US" sz="1100" b="1" dirty="0" smtClean="0">
                <a:solidFill>
                  <a:prstClr val="black"/>
                </a:solidFill>
                <a:latin typeface="Calibri"/>
              </a:rPr>
              <a:t>Order Data </a:t>
            </a:r>
            <a:r>
              <a:rPr lang="en-US" sz="1100" b="1" dirty="0">
                <a:solidFill>
                  <a:prstClr val="black"/>
                </a:solidFill>
                <a:latin typeface="Calibri"/>
              </a:rPr>
              <a:t>to EDA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100" name="Group 99"/>
          <p:cNvGrpSpPr/>
          <p:nvPr/>
        </p:nvGrpSpPr>
        <p:grpSpPr>
          <a:xfrm>
            <a:off x="4737813" y="2913187"/>
            <a:ext cx="1193063" cy="745361"/>
            <a:chOff x="3267437" y="6888430"/>
            <a:chExt cx="1007483" cy="59363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01" name="Flowchart: Document 100"/>
            <p:cNvSpPr/>
            <p:nvPr/>
          </p:nvSpPr>
          <p:spPr>
            <a:xfrm>
              <a:off x="3396131" y="6888430"/>
              <a:ext cx="878789" cy="507452"/>
            </a:xfrm>
            <a:prstGeom prst="flowChartDocument">
              <a:avLst/>
            </a:prstGeom>
            <a:grpFill/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Physical Document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Flowchart: Document 102"/>
            <p:cNvSpPr/>
            <p:nvPr/>
          </p:nvSpPr>
          <p:spPr>
            <a:xfrm>
              <a:off x="3361661" y="6929357"/>
              <a:ext cx="878789" cy="525387"/>
            </a:xfrm>
            <a:prstGeom prst="flowChartDocument">
              <a:avLst/>
            </a:prstGeom>
            <a:grpFill/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Physical Document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Flowchart: Document 103"/>
            <p:cNvSpPr/>
            <p:nvPr/>
          </p:nvSpPr>
          <p:spPr>
            <a:xfrm>
              <a:off x="3267437" y="6971575"/>
              <a:ext cx="932359" cy="510486"/>
            </a:xfrm>
            <a:prstGeom prst="flowChartDocument">
              <a:avLst/>
            </a:prstGeom>
            <a:grpFill/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Issue PIIN Log and </a:t>
              </a:r>
              <a:r>
                <a:rPr lang="en-US" sz="1100" b="1" dirty="0" smtClean="0">
                  <a:solidFill>
                    <a:prstClr val="black"/>
                  </a:solidFill>
                  <a:latin typeface="Calibri"/>
                </a:rPr>
                <a:t>3in1 Device </a:t>
              </a:r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to FOO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39" name="Oval 138"/>
          <p:cNvSpPr/>
          <p:nvPr/>
        </p:nvSpPr>
        <p:spPr>
          <a:xfrm>
            <a:off x="5638800" y="4734061"/>
            <a:ext cx="228600" cy="172310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5</a:t>
            </a:r>
            <a:endParaRPr lang="en-US" sz="14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2774813" y="6589071"/>
            <a:ext cx="228600" cy="172310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8</a:t>
            </a:r>
            <a:endParaRPr lang="en-US" sz="14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3003413" y="7212474"/>
            <a:ext cx="228600" cy="172310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9</a:t>
            </a:r>
            <a:endParaRPr lang="en-US" sz="14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2605678" y="2167824"/>
            <a:ext cx="1813922" cy="637154"/>
            <a:chOff x="1523998" y="4171722"/>
            <a:chExt cx="1185393" cy="55267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06" name="Flowchart: Manual Operation 105"/>
            <p:cNvSpPr/>
            <p:nvPr/>
          </p:nvSpPr>
          <p:spPr>
            <a:xfrm>
              <a:off x="1523998" y="4171722"/>
              <a:ext cx="1185393" cy="552678"/>
            </a:xfrm>
            <a:prstGeom prst="flowChartManualOperation">
              <a:avLst/>
            </a:prstGeom>
            <a:grpFill/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Issue / Document PR and Cash Advance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1550087" y="4196835"/>
              <a:ext cx="843177" cy="0"/>
            </a:xfrm>
            <a:prstGeom prst="line">
              <a:avLst/>
            </a:prstGeom>
            <a:grpFill/>
            <a:ln w="1270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Oval 96"/>
          <p:cNvSpPr/>
          <p:nvPr/>
        </p:nvSpPr>
        <p:spPr>
          <a:xfrm>
            <a:off x="5528526" y="3866796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4</a:t>
            </a:r>
            <a:r>
              <a:rPr lang="en-US" sz="11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a</a:t>
            </a:r>
            <a:endParaRPr lang="en-US" sz="11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8" name="Oval 97"/>
          <p:cNvSpPr/>
          <p:nvPr/>
        </p:nvSpPr>
        <p:spPr>
          <a:xfrm>
            <a:off x="3728665" y="3866796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4</a:t>
            </a:r>
            <a:r>
              <a:rPr lang="en-US" sz="11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b</a:t>
            </a:r>
          </a:p>
        </p:txBody>
      </p:sp>
      <p:cxnSp>
        <p:nvCxnSpPr>
          <p:cNvPr id="99" name="Straight Arrow Connector 98"/>
          <p:cNvCxnSpPr>
            <a:stCxn id="283" idx="1"/>
            <a:endCxn id="284" idx="3"/>
          </p:cNvCxnSpPr>
          <p:nvPr/>
        </p:nvCxnSpPr>
        <p:spPr>
          <a:xfrm flipH="1">
            <a:off x="4925790" y="4212002"/>
            <a:ext cx="831681" cy="51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Oval 114"/>
          <p:cNvSpPr/>
          <p:nvPr/>
        </p:nvSpPr>
        <p:spPr>
          <a:xfrm>
            <a:off x="4685897" y="5988950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7</a:t>
            </a:r>
            <a:r>
              <a:rPr lang="en-US" sz="11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a</a:t>
            </a:r>
            <a:endParaRPr lang="en-US" sz="11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2792009" y="5944049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7</a:t>
            </a:r>
            <a:r>
              <a:rPr lang="en-US" sz="11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b</a:t>
            </a:r>
            <a:endParaRPr lang="en-US" sz="11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8" name="Flowchart: Document 87"/>
          <p:cNvSpPr/>
          <p:nvPr/>
        </p:nvSpPr>
        <p:spPr>
          <a:xfrm>
            <a:off x="4817026" y="7307493"/>
            <a:ext cx="1057168" cy="613377"/>
          </a:xfrm>
          <a:prstGeom prst="flowChartDocument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Generate Clearance Letter for FOO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Flowchart: Data 81"/>
          <p:cNvSpPr/>
          <p:nvPr/>
        </p:nvSpPr>
        <p:spPr>
          <a:xfrm>
            <a:off x="4615511" y="2167824"/>
            <a:ext cx="1475080" cy="548036"/>
          </a:xfrm>
          <a:prstGeom prst="flowChartInputOutput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Process PR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9" name="Straight Arrow Connector 88"/>
          <p:cNvCxnSpPr>
            <a:stCxn id="82" idx="4"/>
            <a:endCxn id="101" idx="0"/>
          </p:cNvCxnSpPr>
          <p:nvPr/>
        </p:nvCxnSpPr>
        <p:spPr>
          <a:xfrm>
            <a:off x="5353052" y="2715862"/>
            <a:ext cx="57493" cy="197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2" idx="2"/>
            <a:endCxn id="106" idx="3"/>
          </p:cNvCxnSpPr>
          <p:nvPr/>
        </p:nvCxnSpPr>
        <p:spPr>
          <a:xfrm flipH="1">
            <a:off x="4238208" y="2441844"/>
            <a:ext cx="524810" cy="445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4817028" y="2096667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2</a:t>
            </a:r>
            <a:r>
              <a:rPr lang="en-US" sz="11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a</a:t>
            </a:r>
            <a:endParaRPr lang="en-US" sz="11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2595241" y="2149410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2</a:t>
            </a:r>
            <a:r>
              <a:rPr lang="en-US" sz="11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b</a:t>
            </a:r>
            <a:endParaRPr lang="en-US" sz="11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1" name="Oval 120"/>
          <p:cNvSpPr/>
          <p:nvPr/>
        </p:nvSpPr>
        <p:spPr>
          <a:xfrm>
            <a:off x="2840671" y="2957855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3</a:t>
            </a:r>
            <a:endParaRPr lang="en-US" sz="11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84" name="Straight Arrow Connector 83"/>
          <p:cNvCxnSpPr>
            <a:stCxn id="130" idx="1"/>
            <a:endCxn id="147" idx="3"/>
          </p:cNvCxnSpPr>
          <p:nvPr/>
        </p:nvCxnSpPr>
        <p:spPr>
          <a:xfrm flipH="1">
            <a:off x="2871031" y="7548410"/>
            <a:ext cx="169915" cy="2038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47" idx="3"/>
            <a:endCxn id="94" idx="1"/>
          </p:cNvCxnSpPr>
          <p:nvPr/>
        </p:nvCxnSpPr>
        <p:spPr>
          <a:xfrm>
            <a:off x="2871031" y="7752271"/>
            <a:ext cx="169915" cy="486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/>
          <p:nvPr/>
        </p:nvSpPr>
        <p:spPr>
          <a:xfrm>
            <a:off x="2988630" y="7945274"/>
            <a:ext cx="228600" cy="172310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11</a:t>
            </a:r>
            <a:endParaRPr lang="en-US" sz="14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126" name="Straight Arrow Connector 125"/>
          <p:cNvCxnSpPr>
            <a:stCxn id="109" idx="2"/>
            <a:endCxn id="171" idx="0"/>
          </p:cNvCxnSpPr>
          <p:nvPr/>
        </p:nvCxnSpPr>
        <p:spPr>
          <a:xfrm>
            <a:off x="3489268" y="5715000"/>
            <a:ext cx="26237" cy="229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Flowchart: Manual Operation 146"/>
          <p:cNvSpPr/>
          <p:nvPr/>
        </p:nvSpPr>
        <p:spPr>
          <a:xfrm>
            <a:off x="1933419" y="7479277"/>
            <a:ext cx="1041791" cy="545988"/>
          </a:xfrm>
          <a:prstGeom prst="flowChartManualOperation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De-obligate PR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1943100" y="7442994"/>
            <a:ext cx="228600" cy="172310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10</a:t>
            </a:r>
            <a:endParaRPr lang="en-US" sz="14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2" name="Oval 91"/>
          <p:cNvSpPr/>
          <p:nvPr/>
        </p:nvSpPr>
        <p:spPr>
          <a:xfrm>
            <a:off x="4853949" y="1395115"/>
            <a:ext cx="228600" cy="172310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1</a:t>
            </a:r>
            <a:endParaRPr lang="en-US" sz="14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90" name="Picture 89" descr="\\BEL1S-1113\USER8\HBT3038\Desktop\3in1 v3.6 training materials\3in1 logo-0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4" y="8238351"/>
            <a:ext cx="717195" cy="89427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8" name="Group 107"/>
          <p:cNvGrpSpPr/>
          <p:nvPr/>
        </p:nvGrpSpPr>
        <p:grpSpPr>
          <a:xfrm>
            <a:off x="2771958" y="5086677"/>
            <a:ext cx="1434616" cy="628325"/>
            <a:chOff x="1524000" y="4133491"/>
            <a:chExt cx="960869" cy="590909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09" name="Flowchart: Manual Operation 108"/>
            <p:cNvSpPr/>
            <p:nvPr/>
          </p:nvSpPr>
          <p:spPr>
            <a:xfrm>
              <a:off x="1524000" y="4133491"/>
              <a:ext cx="960869" cy="590909"/>
            </a:xfrm>
            <a:prstGeom prst="flowChartManualOperation">
              <a:avLst/>
            </a:prstGeom>
            <a:grpFill/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Return Cash Advance and Document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1550087" y="4196835"/>
              <a:ext cx="843177" cy="0"/>
            </a:xfrm>
            <a:prstGeom prst="line">
              <a:avLst/>
            </a:prstGeom>
            <a:grpFill/>
            <a:ln w="1270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Oval 139"/>
          <p:cNvSpPr/>
          <p:nvPr/>
        </p:nvSpPr>
        <p:spPr>
          <a:xfrm>
            <a:off x="2704623" y="5043847"/>
            <a:ext cx="228600" cy="172310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400" dirty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6</a:t>
            </a:r>
          </a:p>
        </p:txBody>
      </p:sp>
      <p:sp>
        <p:nvSpPr>
          <p:cNvPr id="91" name="Flowchart: Manual Operation 90"/>
          <p:cNvSpPr/>
          <p:nvPr/>
        </p:nvSpPr>
        <p:spPr>
          <a:xfrm>
            <a:off x="1107087" y="6437175"/>
            <a:ext cx="1219200" cy="514788"/>
          </a:xfrm>
          <a:prstGeom prst="flowChartManualOperation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 smtClean="0">
                <a:solidFill>
                  <a:prstClr val="black"/>
                </a:solidFill>
                <a:latin typeface="Calibri"/>
              </a:rPr>
              <a:t>Optional Review </a:t>
            </a:r>
            <a:r>
              <a:rPr lang="en-US" sz="1100" b="1" dirty="0">
                <a:solidFill>
                  <a:prstClr val="black"/>
                </a:solidFill>
                <a:latin typeface="Calibri"/>
              </a:rPr>
              <a:t>and Clear SF44s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" name="Flowchart: Manual Operation 92"/>
          <p:cNvSpPr/>
          <p:nvPr/>
        </p:nvSpPr>
        <p:spPr>
          <a:xfrm>
            <a:off x="48269" y="5941837"/>
            <a:ext cx="1219200" cy="514788"/>
          </a:xfrm>
          <a:prstGeom prst="flowChartManualOperation">
            <a:avLst/>
          </a:prstGeom>
          <a:solidFill>
            <a:schemeClr val="accent1">
              <a:lumMod val="60000"/>
              <a:lumOff val="4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 smtClean="0">
                <a:solidFill>
                  <a:prstClr val="black"/>
                </a:solidFill>
                <a:latin typeface="Calibri"/>
              </a:rPr>
              <a:t>Optional Review </a:t>
            </a:r>
            <a:r>
              <a:rPr lang="en-US" sz="1100" b="1" dirty="0">
                <a:solidFill>
                  <a:prstClr val="black"/>
                </a:solidFill>
                <a:latin typeface="Calibri"/>
              </a:rPr>
              <a:t>and Clear SF44s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25061" y="5874902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7</a:t>
            </a:r>
            <a:r>
              <a:rPr lang="en-US" sz="1100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c</a:t>
            </a:r>
            <a:endParaRPr lang="en-US" sz="11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1105233" y="6378139"/>
            <a:ext cx="262261" cy="228095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400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7</a:t>
            </a:r>
            <a:r>
              <a:rPr lang="en-US" sz="1100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d</a:t>
            </a:r>
            <a:endParaRPr lang="en-US" sz="1100" dirty="0">
              <a:solidFill>
                <a:prstClr val="black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122" name="Straight Arrow Connector 121"/>
          <p:cNvCxnSpPr>
            <a:stCxn id="171" idx="1"/>
            <a:endCxn id="93" idx="3"/>
          </p:cNvCxnSpPr>
          <p:nvPr/>
        </p:nvCxnSpPr>
        <p:spPr>
          <a:xfrm flipH="1" flipV="1">
            <a:off x="1145549" y="6199231"/>
            <a:ext cx="1882274" cy="22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93" idx="2"/>
          </p:cNvCxnSpPr>
          <p:nvPr/>
        </p:nvCxnSpPr>
        <p:spPr>
          <a:xfrm rot="16200000" flipH="1">
            <a:off x="804851" y="6309642"/>
            <a:ext cx="330081" cy="624045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99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Terminator 4"/>
          <p:cNvSpPr/>
          <p:nvPr/>
        </p:nvSpPr>
        <p:spPr>
          <a:xfrm>
            <a:off x="2440931" y="2444736"/>
            <a:ext cx="878789" cy="583888"/>
          </a:xfrm>
          <a:prstGeom prst="flowChartTerminator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Process Terminate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457202" y="3373099"/>
            <a:ext cx="878789" cy="590909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Process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457200" y="7924800"/>
            <a:ext cx="990600" cy="583888"/>
          </a:xfrm>
          <a:prstGeom prst="flowChartDecision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Decision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lowchart: Data 7"/>
          <p:cNvSpPr/>
          <p:nvPr/>
        </p:nvSpPr>
        <p:spPr>
          <a:xfrm>
            <a:off x="2590802" y="5961440"/>
            <a:ext cx="878789" cy="583888"/>
          </a:xfrm>
          <a:prstGeom prst="flowChartInputOutput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Data I/O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457202" y="6040097"/>
            <a:ext cx="878789" cy="583888"/>
          </a:xfrm>
          <a:prstGeom prst="flowChartDocument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Materiel or Document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2626412" y="3366078"/>
            <a:ext cx="878789" cy="597929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Alternate Process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Flowchart: Predefined Process 11"/>
          <p:cNvSpPr/>
          <p:nvPr/>
        </p:nvSpPr>
        <p:spPr>
          <a:xfrm>
            <a:off x="513107" y="4971693"/>
            <a:ext cx="878789" cy="590909"/>
          </a:xfrm>
          <a:prstGeom prst="flowChartPredefinedProcess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Pre-defined Process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457202" y="7010400"/>
            <a:ext cx="878789" cy="583888"/>
          </a:xfrm>
          <a:prstGeom prst="flowChartMagneticDisk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Electronic storage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Flowchart: Direct Access Storage 14"/>
          <p:cNvSpPr/>
          <p:nvPr/>
        </p:nvSpPr>
        <p:spPr>
          <a:xfrm>
            <a:off x="1524000" y="7037717"/>
            <a:ext cx="990600" cy="583888"/>
          </a:xfrm>
          <a:prstGeom prst="flowChartMagneticDrum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Direct Storage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1524002" y="3373098"/>
            <a:ext cx="878789" cy="590909"/>
            <a:chOff x="1524000" y="3373096"/>
            <a:chExt cx="878789" cy="590909"/>
          </a:xfrm>
        </p:grpSpPr>
        <p:sp>
          <p:nvSpPr>
            <p:cNvPr id="16" name="Flowchart: Process 15"/>
            <p:cNvSpPr/>
            <p:nvPr/>
          </p:nvSpPr>
          <p:spPr>
            <a:xfrm>
              <a:off x="1524000" y="3373096"/>
              <a:ext cx="878789" cy="590909"/>
            </a:xfrm>
            <a:prstGeom prst="flowChartProcess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Divided Process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524000" y="3429000"/>
              <a:ext cx="878789" cy="0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Flowchart: Manual Operation 21"/>
          <p:cNvSpPr/>
          <p:nvPr/>
        </p:nvSpPr>
        <p:spPr>
          <a:xfrm>
            <a:off x="457202" y="4127742"/>
            <a:ext cx="878789" cy="590909"/>
          </a:xfrm>
          <a:prstGeom prst="flowChartManualOperation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Manual Process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Flowchart: Delay 23"/>
          <p:cNvSpPr/>
          <p:nvPr/>
        </p:nvSpPr>
        <p:spPr>
          <a:xfrm>
            <a:off x="2660918" y="4419600"/>
            <a:ext cx="844282" cy="291944"/>
          </a:xfrm>
          <a:prstGeom prst="flowChartDelay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Delay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Flowchart: Process 24"/>
          <p:cNvSpPr/>
          <p:nvPr/>
        </p:nvSpPr>
        <p:spPr>
          <a:xfrm>
            <a:off x="2663960" y="5181600"/>
            <a:ext cx="878789" cy="291944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Counter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0" y="2286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22"/>
            <a:r>
              <a:rPr lang="en-US" sz="1800" dirty="0" smtClean="0">
                <a:solidFill>
                  <a:prstClr val="black"/>
                </a:solidFill>
                <a:latin typeface="Calibri"/>
              </a:rPr>
              <a:t>JCXS </a:t>
            </a:r>
            <a:r>
              <a:rPr lang="en-US" sz="1800" dirty="0">
                <a:solidFill>
                  <a:prstClr val="black"/>
                </a:solidFill>
                <a:latin typeface="Calibri"/>
              </a:rPr>
              <a:t>Process Flow Symbols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524002" y="4133493"/>
            <a:ext cx="878789" cy="590909"/>
            <a:chOff x="1524000" y="4133491"/>
            <a:chExt cx="878789" cy="590909"/>
          </a:xfrm>
        </p:grpSpPr>
        <p:sp>
          <p:nvSpPr>
            <p:cNvPr id="27" name="Flowchart: Manual Operation 26"/>
            <p:cNvSpPr/>
            <p:nvPr/>
          </p:nvSpPr>
          <p:spPr>
            <a:xfrm>
              <a:off x="1524000" y="4133491"/>
              <a:ext cx="878789" cy="590909"/>
            </a:xfrm>
            <a:prstGeom prst="flowChartManualOperation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Manual Divided  Process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550087" y="4196835"/>
              <a:ext cx="843177" cy="0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4800602" y="2428461"/>
            <a:ext cx="16883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22"/>
            <a:r>
              <a:rPr lang="en-US" sz="1100" dirty="0">
                <a:solidFill>
                  <a:prstClr val="black"/>
                </a:solidFill>
                <a:latin typeface="Calibri"/>
              </a:rPr>
              <a:t>The Start and end of a process are steps distinct from any other process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86172" y="718835"/>
            <a:ext cx="351942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22"/>
            <a:r>
              <a:rPr lang="en-US" sz="1200" dirty="0">
                <a:solidFill>
                  <a:prstClr val="black"/>
                </a:solidFill>
                <a:latin typeface="Calibri"/>
              </a:rPr>
              <a:t>A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process diagram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is a graphic representation of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the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major steps of a process.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It is used to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Understand the complete process.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Identify the critical stages of a process.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Locate problem areas.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Show relationships between steps in a process</a:t>
            </a:r>
          </a:p>
          <a:p>
            <a:pPr defTabSz="914422"/>
            <a:r>
              <a:rPr lang="en-US" sz="11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1100" dirty="0">
                <a:solidFill>
                  <a:prstClr val="black"/>
                </a:solidFill>
                <a:latin typeface="Calibri"/>
              </a:rPr>
            </a:br>
            <a:r>
              <a:rPr lang="en-US" sz="1100" dirty="0">
                <a:solidFill>
                  <a:prstClr val="black"/>
                </a:solidFill>
                <a:latin typeface="Calibri"/>
              </a:rPr>
              <a:t>Symbols are used to differentiate types of process activity. </a:t>
            </a:r>
          </a:p>
          <a:p>
            <a:pPr defTabSz="914422"/>
            <a:r>
              <a:rPr lang="en-US" sz="1100" dirty="0">
                <a:solidFill>
                  <a:srgbClr val="4F81BD"/>
                </a:solidFill>
                <a:latin typeface="Calibri"/>
              </a:rPr>
              <a:t>Blue Symbols distinguish steps automated by </a:t>
            </a:r>
            <a:r>
              <a:rPr lang="en-US" sz="1100" dirty="0" smtClean="0">
                <a:solidFill>
                  <a:srgbClr val="4F81BD"/>
                </a:solidFill>
                <a:latin typeface="Calibri"/>
              </a:rPr>
              <a:t>JCXS</a:t>
            </a:r>
            <a:r>
              <a:rPr lang="en-US" sz="1100" dirty="0">
                <a:solidFill>
                  <a:srgbClr val="4F81BD"/>
                </a:solidFill>
                <a:latin typeface="Calibri"/>
              </a:rPr>
              <a:t>.</a:t>
            </a:r>
            <a:endParaRPr lang="en-US" sz="1100" dirty="0">
              <a:solidFill>
                <a:srgbClr val="4F81BD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00600" y="3413375"/>
            <a:ext cx="175260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22"/>
            <a:r>
              <a:rPr lang="en-US" sz="1100" dirty="0">
                <a:solidFill>
                  <a:prstClr val="black"/>
                </a:solidFill>
                <a:latin typeface="Calibri"/>
              </a:rPr>
              <a:t>Process steps are characterized by: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Manual </a:t>
            </a:r>
            <a:r>
              <a:rPr lang="en-US" sz="1100" dirty="0" err="1">
                <a:solidFill>
                  <a:prstClr val="black"/>
                </a:solidFill>
                <a:latin typeface="Calibri"/>
              </a:rPr>
              <a:t>vs</a:t>
            </a:r>
            <a:r>
              <a:rPr lang="en-US" sz="1100" dirty="0">
                <a:solidFill>
                  <a:prstClr val="black"/>
                </a:solidFill>
                <a:latin typeface="Calibri"/>
              </a:rPr>
              <a:t> automated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Impact on workflow duration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Points of data entry or exit from process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Decision points</a:t>
            </a:r>
          </a:p>
          <a:p>
            <a:pPr marL="171454" indent="-171454" defTabSz="914422">
              <a:buFont typeface="Arial" pitchFamily="34" charset="0"/>
              <a:buChar char="•"/>
            </a:pPr>
            <a:r>
              <a:rPr lang="en-US" sz="1100" dirty="0">
                <a:solidFill>
                  <a:prstClr val="black"/>
                </a:solidFill>
                <a:latin typeface="Calibri"/>
              </a:rPr>
              <a:t>Metrics collection points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00602" y="5867402"/>
            <a:ext cx="1535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22"/>
            <a:r>
              <a:rPr lang="en-US" sz="1100" dirty="0">
                <a:solidFill>
                  <a:prstClr val="black"/>
                </a:solidFill>
                <a:latin typeface="Calibri"/>
              </a:rPr>
              <a:t>Data inputs/Outputs are discrete materiel  or documents that are produced and shared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00600" y="7858037"/>
            <a:ext cx="1752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22"/>
            <a:r>
              <a:rPr lang="en-US" sz="1100" dirty="0">
                <a:solidFill>
                  <a:prstClr val="black"/>
                </a:solidFill>
                <a:latin typeface="Calibri"/>
              </a:rPr>
              <a:t>Decision points in a process are divergence points and are governance steps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95800" y="2514600"/>
            <a:ext cx="0" cy="62484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1550089" y="4790701"/>
            <a:ext cx="878789" cy="762001"/>
            <a:chOff x="1550087" y="4790699"/>
            <a:chExt cx="878789" cy="762001"/>
          </a:xfrm>
        </p:grpSpPr>
        <p:sp>
          <p:nvSpPr>
            <p:cNvPr id="30" name="Flowchart: Predefined Process 29"/>
            <p:cNvSpPr/>
            <p:nvPr/>
          </p:nvSpPr>
          <p:spPr>
            <a:xfrm>
              <a:off x="1550087" y="4790699"/>
              <a:ext cx="878789" cy="762001"/>
            </a:xfrm>
            <a:prstGeom prst="flowChartPredefinedProcess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Divided pre-defined Process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550087" y="4838699"/>
              <a:ext cx="878789" cy="1"/>
            </a:xfrm>
            <a:prstGeom prst="lin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3505202" y="5951041"/>
            <a:ext cx="878789" cy="583888"/>
            <a:chOff x="3505200" y="6019800"/>
            <a:chExt cx="878789" cy="583888"/>
          </a:xfrm>
        </p:grpSpPr>
        <p:sp>
          <p:nvSpPr>
            <p:cNvPr id="44" name="Flowchart: Data 43"/>
            <p:cNvSpPr/>
            <p:nvPr/>
          </p:nvSpPr>
          <p:spPr>
            <a:xfrm>
              <a:off x="3505200" y="6019800"/>
              <a:ext cx="878789" cy="583888"/>
            </a:xfrm>
            <a:prstGeom prst="flowChartInputOutpu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Divided Data I/O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3657600" y="6073151"/>
              <a:ext cx="726389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Oval 46"/>
          <p:cNvSpPr/>
          <p:nvPr/>
        </p:nvSpPr>
        <p:spPr>
          <a:xfrm>
            <a:off x="457201" y="2443762"/>
            <a:ext cx="878789" cy="584862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2700"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22"/>
            <a:r>
              <a:rPr lang="en-US" sz="1100" b="1" dirty="0">
                <a:solidFill>
                  <a:prstClr val="black"/>
                </a:solidFill>
                <a:latin typeface="Calibri"/>
              </a:rPr>
              <a:t>Process Start</a:t>
            </a:r>
            <a:endParaRPr lang="en-US" sz="1100" b="1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1399617" y="2443762"/>
            <a:ext cx="878789" cy="584862"/>
            <a:chOff x="1399615" y="2443762"/>
            <a:chExt cx="878789" cy="584862"/>
          </a:xfrm>
        </p:grpSpPr>
        <p:sp>
          <p:nvSpPr>
            <p:cNvPr id="2" name="Oval 1"/>
            <p:cNvSpPr/>
            <p:nvPr/>
          </p:nvSpPr>
          <p:spPr>
            <a:xfrm>
              <a:off x="1399615" y="2443762"/>
              <a:ext cx="878789" cy="584862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Divided Process Start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611653" y="2490549"/>
              <a:ext cx="454712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3396134" y="2443762"/>
            <a:ext cx="878789" cy="583888"/>
            <a:chOff x="3396132" y="2443762"/>
            <a:chExt cx="878789" cy="583888"/>
          </a:xfrm>
        </p:grpSpPr>
        <p:sp>
          <p:nvSpPr>
            <p:cNvPr id="49" name="Flowchart: Terminator 48"/>
            <p:cNvSpPr/>
            <p:nvPr/>
          </p:nvSpPr>
          <p:spPr>
            <a:xfrm>
              <a:off x="3396132" y="2443762"/>
              <a:ext cx="878789" cy="583888"/>
            </a:xfrm>
            <a:prstGeom prst="flowChartTerminator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Divided Process Terminate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3466704" y="2486223"/>
              <a:ext cx="737647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1542345" y="5941300"/>
            <a:ext cx="953913" cy="593631"/>
            <a:chOff x="3321007" y="6888430"/>
            <a:chExt cx="953913" cy="593631"/>
          </a:xfrm>
        </p:grpSpPr>
        <p:sp>
          <p:nvSpPr>
            <p:cNvPr id="81" name="Flowchart: Document 80"/>
            <p:cNvSpPr/>
            <p:nvPr/>
          </p:nvSpPr>
          <p:spPr>
            <a:xfrm>
              <a:off x="3396131" y="6888430"/>
              <a:ext cx="878789" cy="507452"/>
            </a:xfrm>
            <a:prstGeom prst="flowChartDocumen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Physical Document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2" name="Flowchart: Document 81"/>
            <p:cNvSpPr/>
            <p:nvPr/>
          </p:nvSpPr>
          <p:spPr>
            <a:xfrm>
              <a:off x="3361661" y="6929357"/>
              <a:ext cx="878789" cy="525387"/>
            </a:xfrm>
            <a:prstGeom prst="flowChartDocumen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Physical Document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" name="Flowchart: Document 82"/>
            <p:cNvSpPr/>
            <p:nvPr/>
          </p:nvSpPr>
          <p:spPr>
            <a:xfrm>
              <a:off x="3321007" y="6971575"/>
              <a:ext cx="878789" cy="510486"/>
            </a:xfrm>
            <a:prstGeom prst="flowChartDocumen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r>
                <a:rPr lang="en-US" sz="1100" b="1" dirty="0">
                  <a:solidFill>
                    <a:prstClr val="black"/>
                  </a:solidFill>
                  <a:latin typeface="Calibri"/>
                </a:rPr>
                <a:t>Multi- Document</a:t>
              </a:r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800600" y="8603161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22"/>
            <a:r>
              <a:rPr lang="en-US" sz="1100" dirty="0">
                <a:solidFill>
                  <a:prstClr val="black"/>
                </a:solidFill>
                <a:latin typeface="Calibri"/>
              </a:rPr>
              <a:t>Example color-coded legend (3in1)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2693405" y="8120387"/>
            <a:ext cx="1649996" cy="922387"/>
            <a:chOff x="1143000" y="8120390"/>
            <a:chExt cx="1649996" cy="922387"/>
          </a:xfrm>
        </p:grpSpPr>
        <p:sp>
          <p:nvSpPr>
            <p:cNvPr id="58" name="Rectangle 57"/>
            <p:cNvSpPr/>
            <p:nvPr/>
          </p:nvSpPr>
          <p:spPr>
            <a:xfrm>
              <a:off x="1143000" y="8120390"/>
              <a:ext cx="1524000" cy="90623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 cmpd="thickThin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2"/>
              <a:endParaRPr lang="en-US" sz="180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600200" y="8592979"/>
              <a:ext cx="119279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22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3in1 </a:t>
              </a:r>
              <a:r>
                <a:rPr lang="en-US" sz="1000" b="1" dirty="0" smtClean="0">
                  <a:solidFill>
                    <a:prstClr val="black"/>
                  </a:solidFill>
                  <a:latin typeface="Calibri"/>
                </a:rPr>
                <a:t>Website</a:t>
              </a:r>
              <a:endParaRPr lang="en-US" sz="10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201445" y="8795480"/>
              <a:ext cx="246355" cy="19612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endParaRPr lang="en-US" sz="11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1201445" y="8610600"/>
              <a:ext cx="246355" cy="19612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endParaRPr lang="en-US" sz="9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600200" y="8796556"/>
              <a:ext cx="84017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22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3in1 </a:t>
              </a:r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Device</a:t>
              </a:r>
              <a:endParaRPr lang="en-US" sz="10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143000" y="8120390"/>
              <a:ext cx="6727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22"/>
              <a:r>
                <a:rPr lang="en-US" sz="1100" b="1" u="sng" dirty="0">
                  <a:solidFill>
                    <a:prstClr val="black"/>
                  </a:solidFill>
                  <a:latin typeface="Calibri"/>
                </a:rPr>
                <a:t>Legend</a:t>
              </a:r>
              <a:endParaRPr lang="en-US" sz="1100" b="1" u="sng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600200" y="8382000"/>
              <a:ext cx="119279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22"/>
              <a:r>
                <a:rPr lang="en-US" sz="1000" b="1" dirty="0">
                  <a:solidFill>
                    <a:prstClr val="black"/>
                  </a:solidFill>
                  <a:latin typeface="Calibri"/>
                </a:rPr>
                <a:t>Not automated</a:t>
              </a:r>
              <a:endParaRPr lang="en-US" sz="1000" b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1201445" y="8414480"/>
              <a:ext cx="246355" cy="19612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 defTabSz="914422"/>
              <a:endParaRPr lang="en-US" sz="900" b="1" dirty="0">
                <a:solidFill>
                  <a:prstClr val="black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40537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319</Words>
  <Application>Microsoft Office PowerPoint</Application>
  <PresentationFormat>Letter Paper (8.5x11 in)</PresentationFormat>
  <Paragraphs>97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1_Office Theme</vt:lpstr>
      <vt:lpstr>PowerPoint Presentation</vt:lpstr>
      <vt:lpstr>PowerPoint Presentation</vt:lpstr>
    </vt:vector>
  </TitlesOfParts>
  <Company>Defense Logistics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Brusko, Andrew P CTR DLA INFO OPERATIONS (US)</dc:creator>
  <cp:lastModifiedBy>Brusko, Andrew P CTR DLA INFO OPERATIONS (US)</cp:lastModifiedBy>
  <cp:revision>5</cp:revision>
  <dcterms:created xsi:type="dcterms:W3CDTF">2016-08-26T14:42:07Z</dcterms:created>
  <dcterms:modified xsi:type="dcterms:W3CDTF">2016-08-26T15:03:56Z</dcterms:modified>
</cp:coreProperties>
</file>